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36 - Εικόνα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37 - Εικόνα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75 - Εικόνα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76 - Εικόνα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Κάντε κλικ για επεξεργασία του τίτλου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l-G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5/9/2016</a:t>
            </a:r>
            <a:endParaRPr lang="el-G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l-G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53D1CE3-C06D-4B40-B806-AD8CD1EB70F0}" type="slidenum">
              <a:rPr lang="el-G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l-G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Δεύτερο επίπεδο διάρθρωσης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Τρίτο επίπεδο διάρθρωσης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Τέταρτο επίπεδο διάρθρωσης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Πέμπτο επίπεδο διάρθρωσης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Έκτο επίπεδο διάρθρωσης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Έβδομο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Κάντε κλικ για επεξεργασία του τίτλου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Δεύτερο επίπεδο διάρθρωσης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Τρίτο επίπεδο διάρθρωσης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Τέταρτο επίπεδο διάρθρωσης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Πέμπτο επίπεδο διάρθρωσης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Έκτο επίπεδο διάρθρωσης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Έβδομο επίπεδο διάρθρωσηςΚάντε κλικ για να επεξεργαστείτε τα στυλ κειμένου του υποδείγματος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l-G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Δεύτερου επιπέδου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Τρίτου επιπέδου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l-G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Τέταρτου επιπέδου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el-G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Πέμπτου επιπέδου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l-G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5/9/2016</a:t>
            </a:r>
            <a:endParaRPr lang="el-G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l-G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F9F6D9F-4D21-422A-9804-8BDD72B7C107}" type="slidenum">
              <a:rPr lang="el-GR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l-G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Regulatory</a:t>
            </a: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Situation in Greece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428760" y="3886200"/>
            <a:ext cx="81435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l-GR" sz="24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by Dr. MED. Ioannis Dimitriou MSc PhD TCM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0" name="Picture 2"/>
          <p:cNvPicPr/>
          <p:nvPr/>
        </p:nvPicPr>
        <p:blipFill>
          <a:blip r:embed="rId2"/>
          <a:stretch/>
        </p:blipFill>
        <p:spPr>
          <a:xfrm>
            <a:off x="3238560" y="500040"/>
            <a:ext cx="2619000" cy="1742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TCM as a system is not recognized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214200" y="1428840"/>
            <a:ext cx="8715240" cy="5428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Traditional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(TCM)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(CM)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therapeutic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system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recognized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mentioned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either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economics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education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First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legislative</a:t>
            </a:r>
            <a:r>
              <a:rPr lang="el-GR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level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law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Secondary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legislative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level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bylaw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Supervision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Reimbursement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regulations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professional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authorization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But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from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professional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member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association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voluntary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basis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[ΕΙΡ. :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βλεπε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κειμενο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στο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cover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του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μεηλ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μου. Αμφιβάλλω αν μπορεί στην Ελλάδα να υπάρξει αυτορρύθμιση χωρίς σχετική πρόβλεψη-σχετική εξουσιοδότηση από τον νόμο. Οπότε αυτό που κάνει ο ΕΣΚΙ αυτή τη στιγμή το χαρακτηρίζω όχι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αλλά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internal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ή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effort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για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self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absence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law</a:t>
            </a:r>
            <a:r>
              <a:rPr lang="el-GR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.)</a:t>
            </a:r>
          </a:p>
          <a:p>
            <a:pPr marL="343080" indent="-342720">
              <a:lnSpc>
                <a:spcPct val="100000"/>
              </a:lnSpc>
            </a:pP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Conclusion</a:t>
            </a:r>
            <a:r>
              <a:rPr lang="el-G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TCM </a:t>
            </a:r>
            <a:r>
              <a:rPr lang="el-GR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voluntary</a:t>
            </a:r>
            <a:r>
              <a:rPr lang="el-G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(ΕΙΡ. : </a:t>
            </a:r>
            <a:r>
              <a:rPr lang="el-GR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voluntarily</a:t>
            </a:r>
            <a:r>
              <a:rPr lang="el-G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r>
              <a:rPr lang="el-GR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regulated</a:t>
            </a:r>
            <a:r>
              <a:rPr lang="el-GR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2800" b="0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Reference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I. Pervolaraki.(2015).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Situation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Greece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Magazine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Vol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1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Hellenic</a:t>
            </a:r>
            <a:r>
              <a:rPr lang="el-G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Association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article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Greek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S.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Wiesener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(2012).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Status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CAM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Europe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l-GR" sz="27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Cambrella</a:t>
            </a:r>
            <a:r>
              <a:rPr lang="el-GR" sz="2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14292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 on parts of Chinese Medicine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214200" y="1500840"/>
            <a:ext cx="8715240" cy="5428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</a:pPr>
            <a:r>
              <a:rPr lang="el-GR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governmental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law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about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l-GR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Τ</a:t>
            </a:r>
            <a:r>
              <a:rPr lang="el-GR" sz="16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here</a:t>
            </a:r>
            <a:r>
              <a:rPr lang="el-GR" sz="1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only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circulars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by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which</a:t>
            </a:r>
            <a:r>
              <a:rPr lang="el-GR" sz="1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state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that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action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but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they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regulatory</a:t>
            </a:r>
            <a:r>
              <a:rPr lang="el-GR" sz="1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value</a:t>
            </a:r>
            <a:r>
              <a:rPr lang="el-GR" sz="16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1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economics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tax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offices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):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special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tax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number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at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anyone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can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use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order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be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registered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with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financial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authorities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as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an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acupuncturist</a:t>
            </a:r>
            <a:r>
              <a:rPr lang="el-GR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give</a:t>
            </a:r>
            <a:r>
              <a:rPr lang="el-GR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receipts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on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6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The cost of a</a:t>
            </a:r>
            <a:r>
              <a:rPr lang="el-GR" sz="160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cupuncture</a:t>
            </a:r>
            <a:r>
              <a:rPr lang="el-GR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reimburs</a:t>
            </a:r>
            <a:r>
              <a:rPr lang="en-US" sz="160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ed</a:t>
            </a:r>
            <a:r>
              <a:rPr lang="en-US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by some insurances</a:t>
            </a:r>
            <a:r>
              <a:rPr lang="el-GR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 smtClean="0">
                <a:uFill>
                  <a:solidFill>
                    <a:srgbClr val="FFFFFF"/>
                  </a:solidFill>
                </a:uFill>
                <a:latin typeface="Calibri"/>
              </a:rPr>
              <a:t>when</a:t>
            </a:r>
            <a:r>
              <a:rPr lang="el-GR" sz="160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performed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by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1600" strike="noStrike" spc="-1" dirty="0" err="1">
                <a:uFill>
                  <a:solidFill>
                    <a:srgbClr val="FFFFFF"/>
                  </a:solidFill>
                </a:uFill>
                <a:latin typeface="Calibri"/>
              </a:rPr>
              <a:t>physiatrist</a:t>
            </a:r>
            <a:r>
              <a:rPr lang="el-GR" sz="160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.  </a:t>
            </a:r>
          </a:p>
          <a:p>
            <a:pPr marL="343080" indent="-342720">
              <a:lnSpc>
                <a:spcPct val="100000"/>
              </a:lnSpc>
            </a:pPr>
            <a:endParaRPr lang="el-G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Comments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Doctors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supposed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study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300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hours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part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association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company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order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practice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Some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hospitals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public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sector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pain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clinics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</a:p>
          <a:p>
            <a:pPr>
              <a:lnSpc>
                <a:spcPct val="100000"/>
              </a:lnSpc>
            </a:pPr>
            <a:endParaRPr lang="el-G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Conclusion</a:t>
            </a:r>
            <a:r>
              <a:rPr lang="el-G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 a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regulated</a:t>
            </a:r>
            <a:r>
              <a:rPr lang="el-GR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treatment</a:t>
            </a:r>
            <a:r>
              <a:rPr lang="en-US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since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circulars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by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regulatory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value</a:t>
            </a:r>
            <a:r>
              <a:rPr lang="en-US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r>
              <a:rPr lang="el-GR" sz="16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lang="en-U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lang="en-US" sz="1600" b="1" u="sng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1600" b="0" u="sng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Reference</a:t>
            </a:r>
            <a:endParaRPr lang="el-G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I. Pervolaraki.(2015).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Situation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Greece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Magazine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Vol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1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Hellenic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Association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article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Greek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</a:p>
          <a:p>
            <a:pPr marL="343080" indent="-342720">
              <a:lnSpc>
                <a:spcPct val="100000"/>
              </a:lnSpc>
            </a:pP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S.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Wiesener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(2012).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Status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CAM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Europe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l-GR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Cambrella</a:t>
            </a:r>
            <a:r>
              <a:rPr lang="el-G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343080" indent="-342720">
              <a:lnSpc>
                <a:spcPct val="100000"/>
              </a:lnSpc>
            </a:pPr>
            <a:endParaRPr lang="el-G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lang="el-G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14292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 on parts of Chinese Medicine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214200" y="1500120"/>
            <a:ext cx="8715240" cy="5357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</a:pP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Herbal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Therapy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allows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particular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herbs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food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supplements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but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some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herbs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considered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food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economics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Some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herbs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considered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medicinal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herbs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need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special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licensing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imported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outside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EU.  </a:t>
            </a:r>
          </a:p>
          <a:p>
            <a:pPr marL="343080" indent="-342720">
              <a:lnSpc>
                <a:spcPct val="100000"/>
              </a:lnSpc>
            </a:pP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Tuina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physiotherapists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doctors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legally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practicing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manual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techniques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treatment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economics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special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tax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code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number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that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anyone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can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order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give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receipts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massage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</a:p>
          <a:p>
            <a:pPr>
              <a:lnSpc>
                <a:spcPct val="100000"/>
              </a:lnSpc>
            </a:pP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Tai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Ji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Quan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Qi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Gong</a:t>
            </a: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only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physiotherapists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doctors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legally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giving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exercises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treatment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sports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Wu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Shu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Tai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Ji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Schools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legally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teaching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tai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ji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qi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gong</a:t>
            </a: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economics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</a:p>
          <a:p>
            <a:pPr marL="343080" indent="-342720">
              <a:lnSpc>
                <a:spcPct val="100000"/>
              </a:lnSpc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Comments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Qi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Gong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treatment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recognized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understood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Greece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</a:pP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Diet</a:t>
            </a:r>
            <a:r>
              <a:rPr lang="el-GR" sz="15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Therapy</a:t>
            </a:r>
            <a:endParaRPr lang="el-GR" sz="1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health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Diet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advices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can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given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only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doctors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recognized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dieticians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economics</a:t>
            </a:r>
            <a:r>
              <a:rPr lang="el-GR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14292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we proposed to the Greek Ministry of Health this year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214200" y="1500120"/>
            <a:ext cx="8715240" cy="5357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</a:pPr>
            <a:r>
              <a:rPr lang="el-GR" sz="4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</a:t>
            </a:r>
            <a:r>
              <a:rPr lang="el-GR" sz="4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Self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regulation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TCM.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Full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members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Hellenic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Society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(including non MDs) </a:t>
            </a:r>
            <a:r>
              <a:rPr lang="el-GR" sz="2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could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permitted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practice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practices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4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</a:t>
            </a:r>
            <a:r>
              <a:rPr lang="el-GR" sz="4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B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together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with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Hellenic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Society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will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form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committee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that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will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examine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practitioners</a:t>
            </a:r>
            <a:r>
              <a:rPr lang="en-US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of Chinese Medicine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Success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these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examinations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will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give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</a:t>
            </a:r>
            <a:r>
              <a:rPr lang="en-US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</a:t>
            </a:r>
            <a:r>
              <a:rPr lang="en-US" sz="2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ss</a:t>
            </a:r>
            <a:r>
              <a:rPr lang="el-GR" sz="2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ion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practice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practices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4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Plan</a:t>
            </a:r>
            <a:r>
              <a:rPr lang="el-GR" sz="4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Ministry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will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make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new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law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either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all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CAM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especially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TCM</a:t>
            </a:r>
            <a:endParaRPr lang="el-GR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142920" y="274680"/>
            <a:ext cx="86864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Facts about Greece</a:t>
            </a:r>
            <a:endParaRPr lang="el-G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214200" y="1500120"/>
            <a:ext cx="8715240" cy="5357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</a:pP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TCM practitioners: </a:t>
            </a:r>
            <a:r>
              <a:rPr lang="en-US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More</a:t>
            </a:r>
            <a:r>
              <a:rPr lang="el-GR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than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500 </a:t>
            </a:r>
          </a:p>
          <a:p>
            <a:pPr marL="343080" indent="-342720">
              <a:lnSpc>
                <a:spcPct val="100000"/>
              </a:lnSpc>
            </a:pPr>
            <a:r>
              <a:rPr lang="el-GR" sz="2200" b="0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Organizations</a:t>
            </a:r>
            <a:endParaRPr lang="el-G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Hellenic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Association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situated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Athens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(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president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Ioannis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Dimitriou)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Hellenic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Corporation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Chinese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Medicine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situated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Athens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(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president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Ioannis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Dimitriou)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Association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 (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president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Konstantina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Theodoratou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situated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Athens</a:t>
            </a:r>
            <a:endParaRPr lang="el-G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Company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 (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president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Miltiadis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Karavis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situated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Athens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Medical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Acupuncture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Company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of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North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Greece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 (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president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Dimitrios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Vasilakos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situated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l-GR" sz="2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Thessalonica</a:t>
            </a:r>
            <a:r>
              <a:rPr lang="el-GR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  </a:t>
            </a:r>
          </a:p>
          <a:p>
            <a:pPr marL="343080" indent="-342720">
              <a:lnSpc>
                <a:spcPct val="100000"/>
              </a:lnSpc>
            </a:pPr>
            <a:endParaRPr lang="el-G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lang="el-GR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</a:pPr>
            <a:r>
              <a:rPr lang="el-GR" sz="8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Thank you!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8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谢谢!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lang="el-GR" sz="8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Ευχαριστώ!</a:t>
            </a: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el-G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703</Words>
  <Application>LibreOffice/5.1.4.2$Linux_x86 LibreOffice_project/10m0$Build-2</Application>
  <PresentationFormat>Προβολή στην οθόνη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Situation in Greece</dc:title>
  <dc:creator>Ioannis</dc:creator>
  <cp:lastModifiedBy>Ioannis Dimitriou</cp:lastModifiedBy>
  <cp:revision>24</cp:revision>
  <dcterms:created xsi:type="dcterms:W3CDTF">2016-09-03T15:03:47Z</dcterms:created>
  <dcterms:modified xsi:type="dcterms:W3CDTF">2016-09-06T10:38:52Z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Προβολή στην οθόνη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